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37">
          <p15:clr>
            <a:srgbClr val="A4A3A4"/>
          </p15:clr>
        </p15:guide>
        <p15:guide id="4" pos="2805">
          <p15:clr>
            <a:srgbClr val="A4A3A4"/>
          </p15:clr>
        </p15:guide>
        <p15:guide id="5" orient="horz" pos="2221">
          <p15:clr>
            <a:srgbClr val="A4A3A4"/>
          </p15:clr>
        </p15:guide>
        <p15:guide id="6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99"/>
    <a:srgbClr val="F3E7B2"/>
    <a:srgbClr val="FBCA89"/>
    <a:srgbClr val="DB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98" autoAdjust="0"/>
  </p:normalViewPr>
  <p:slideViewPr>
    <p:cSldViewPr snapToGrid="0" snapToObjects="1">
      <p:cViewPr varScale="1">
        <p:scale>
          <a:sx n="92" d="100"/>
          <a:sy n="92" d="100"/>
        </p:scale>
        <p:origin x="180" y="90"/>
      </p:cViewPr>
      <p:guideLst>
        <p:guide orient="horz" pos="2160"/>
        <p:guide pos="2880"/>
        <p:guide orient="horz" pos="2337"/>
        <p:guide pos="2805"/>
        <p:guide orient="horz" pos="2221"/>
        <p:guide pos="28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00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C295119-A2EB-4853-AC86-82853C1AF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34101A-3437-4544-80AC-C914550714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C3D9-77CC-41FB-B756-802D879346B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158C2B-4282-4873-B7B7-FCB95A3839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8A6205-3D19-4D45-92ED-50150125C4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A2A66-7CFA-4592-B04E-F3444D2A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D8425-C0C1-4716-921C-72B8D4230BB2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4ABBA-7797-46AC-9A9C-29BA11DD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4ABBA-7797-46AC-9A9C-29BA11DD8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background-0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>
          <a:xfrm>
            <a:off x="0" y="-79871"/>
            <a:ext cx="9144000" cy="5790712"/>
          </a:xfrm>
          <a:prstGeom prst="rect">
            <a:avLst/>
          </a:prstGeom>
        </p:spPr>
      </p:pic>
      <p:pic>
        <p:nvPicPr>
          <p:cNvPr id="10" name="Picture 9" descr="LINKAGES_Logo_v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5" y="6131588"/>
            <a:ext cx="1569352" cy="55581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72536"/>
            <a:ext cx="822960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21771" y="5710841"/>
            <a:ext cx="9144000" cy="182523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FHI360_Logo_NewTag_Horiz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16" y="6121012"/>
            <a:ext cx="1158227" cy="515797"/>
          </a:xfrm>
          <a:prstGeom prst="rect">
            <a:avLst/>
          </a:prstGeom>
        </p:spPr>
      </p:pic>
      <p:pic>
        <p:nvPicPr>
          <p:cNvPr id="4" name="Picture 3" descr="USAID log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7658" b="12882"/>
          <a:stretch/>
        </p:blipFill>
        <p:spPr>
          <a:xfrm>
            <a:off x="96253" y="6028728"/>
            <a:ext cx="2491139" cy="717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FDB8F0-DDB0-4960-AAE5-CA81A2C966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7392" y="6006105"/>
            <a:ext cx="1196370" cy="756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F1D05B-373C-47E3-AE04-96025699E6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81945" y="6055943"/>
            <a:ext cx="1570546" cy="656554"/>
          </a:xfrm>
          <a:prstGeom prst="rect">
            <a:avLst/>
          </a:prstGeom>
        </p:spPr>
      </p:pic>
      <p:pic>
        <p:nvPicPr>
          <p:cNvPr id="11" name="Picture 10" descr="USAID logo.jpg">
            <a:extLst>
              <a:ext uri="{FF2B5EF4-FFF2-40B4-BE49-F238E27FC236}">
                <a16:creationId xmlns="" xmlns:a16="http://schemas.microsoft.com/office/drawing/2014/main" id="{03EB2BA3-578D-4F39-A9AD-A1E8CA365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7658" b="12882"/>
          <a:stretch/>
        </p:blipFill>
        <p:spPr>
          <a:xfrm>
            <a:off x="96252" y="6057484"/>
            <a:ext cx="2491139" cy="7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No blu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994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6080" y="211516"/>
            <a:ext cx="703072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7247" y="1571584"/>
            <a:ext cx="703072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0F514A0-6016-49BB-A99D-7B31D1066520}"/>
              </a:ext>
            </a:extLst>
          </p:cNvPr>
          <p:cNvSpPr/>
          <p:nvPr userDrawn="1"/>
        </p:nvSpPr>
        <p:spPr>
          <a:xfrm>
            <a:off x="0" y="6028381"/>
            <a:ext cx="9144000" cy="81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LINKAGES_Logo_v7.eps">
            <a:extLst>
              <a:ext uri="{FF2B5EF4-FFF2-40B4-BE49-F238E27FC236}">
                <a16:creationId xmlns="" xmlns:a16="http://schemas.microsoft.com/office/drawing/2014/main" id="{616FB647-E918-441A-ADE4-2B7CA494A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83" y="6185464"/>
            <a:ext cx="1448471" cy="512999"/>
          </a:xfrm>
          <a:prstGeom prst="rect">
            <a:avLst/>
          </a:prstGeom>
        </p:spPr>
      </p:pic>
      <p:pic>
        <p:nvPicPr>
          <p:cNvPr id="16" name="Picture 15" descr="FHI360_Logo_NewTag_Horiz_rgb.png">
            <a:extLst>
              <a:ext uri="{FF2B5EF4-FFF2-40B4-BE49-F238E27FC236}">
                <a16:creationId xmlns="" xmlns:a16="http://schemas.microsoft.com/office/drawing/2014/main" id="{3AD30E4D-882C-4620-8B4B-6903487A79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02" y="6219253"/>
            <a:ext cx="1069014" cy="476066"/>
          </a:xfrm>
          <a:prstGeom prst="rect">
            <a:avLst/>
          </a:prstGeom>
        </p:spPr>
      </p:pic>
      <p:pic>
        <p:nvPicPr>
          <p:cNvPr id="17" name="Picture 16" descr="USAID logo.jpg">
            <a:extLst>
              <a:ext uri="{FF2B5EF4-FFF2-40B4-BE49-F238E27FC236}">
                <a16:creationId xmlns="" xmlns:a16="http://schemas.microsoft.com/office/drawing/2014/main" id="{16497B73-400E-4077-9829-2D7C62719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2882"/>
          <a:stretch/>
        </p:blipFill>
        <p:spPr>
          <a:xfrm>
            <a:off x="0" y="6130930"/>
            <a:ext cx="2452552" cy="6626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85D2ADB-1F23-4BAC-A8D8-8BDAF5187A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15402" y="6092852"/>
            <a:ext cx="1104218" cy="698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FABA753-51F4-40B6-BEFA-8CE3B8B9FB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85716" y="6138973"/>
            <a:ext cx="1449573" cy="6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24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4"/>
            <a:ext cx="9144000" cy="6858000"/>
          </a:xfrm>
          <a:prstGeom prst="rect">
            <a:avLst/>
          </a:prstGeom>
        </p:spPr>
      </p:pic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1717040" y="1356912"/>
            <a:ext cx="692912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6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7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73764"/>
            <a:ext cx="9144000" cy="156096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Increased </a:t>
            </a:r>
            <a:r>
              <a:rPr lang="en-US" sz="3600" b="1" dirty="0">
                <a:solidFill>
                  <a:schemeClr val="tx1"/>
                </a:solidFill>
              </a:rPr>
              <a:t>domestic financing </a:t>
            </a:r>
            <a:r>
              <a:rPr lang="en-US" sz="3600" b="1" dirty="0">
                <a:solidFill>
                  <a:srgbClr val="FFFF00"/>
                </a:solidFill>
              </a:rPr>
              <a:t>of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chemeClr val="tx1"/>
                </a:solidFill>
              </a:rPr>
              <a:t>key population-led health services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n-US" sz="3600" b="1" dirty="0" smtClean="0">
                <a:solidFill>
                  <a:srgbClr val="FFFF00"/>
                </a:solidFill>
              </a:rPr>
              <a:t>KP-LHS</a:t>
            </a:r>
            <a:r>
              <a:rPr lang="en-US" sz="3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38568"/>
            <a:ext cx="6005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pc="100" dirty="0" smtClean="0">
                <a:cs typeface="Calibri"/>
              </a:rPr>
              <a:t>Kantinan  </a:t>
            </a:r>
            <a:r>
              <a:rPr lang="en-US" i="1" spc="100" dirty="0">
                <a:cs typeface="Calibri"/>
              </a:rPr>
              <a:t>Rungtanatada</a:t>
            </a:r>
          </a:p>
          <a:p>
            <a:r>
              <a:rPr lang="en-US" i="1" spc="100" dirty="0">
                <a:cs typeface="Calibri"/>
              </a:rPr>
              <a:t>Manager of HIV TB and  </a:t>
            </a:r>
          </a:p>
          <a:p>
            <a:r>
              <a:rPr lang="en-US" i="1" spc="100" dirty="0">
                <a:cs typeface="Calibri"/>
              </a:rPr>
              <a:t>National Health Security Office, Thailand</a:t>
            </a:r>
          </a:p>
          <a:p>
            <a:endParaRPr lang="en-US" b="0" i="1" spc="100" dirty="0">
              <a:latin typeface="Calibri"/>
              <a:cs typeface="Calibri"/>
            </a:endParaRPr>
          </a:p>
          <a:p>
            <a:endParaRPr lang="en-US" b="0" i="1" spc="100" dirty="0">
              <a:latin typeface="Calibri"/>
              <a:cs typeface="Calibri"/>
            </a:endParaRPr>
          </a:p>
          <a:p>
            <a:r>
              <a:rPr lang="en-US" b="0" i="1" spc="100" dirty="0">
                <a:latin typeface="Calibri"/>
                <a:cs typeface="Calibri"/>
              </a:rPr>
              <a:t> 26 </a:t>
            </a:r>
            <a:r>
              <a:rPr lang="en-US" i="1" spc="100" dirty="0">
                <a:latin typeface="Calibri"/>
                <a:cs typeface="Calibri"/>
              </a:rPr>
              <a:t>July , 2018</a:t>
            </a:r>
            <a:endParaRPr lang="en-US" b="0" i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21736"/>
            <a:ext cx="85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spc="150" dirty="0">
                <a:cs typeface="Calibri"/>
              </a:rPr>
              <a:t>Lessons from Thailand’s transition planning and response </a:t>
            </a:r>
            <a:endParaRPr lang="en-US" sz="2400" b="1" i="1" spc="150" dirty="0"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1459" y="2877436"/>
            <a:ext cx="749300" cy="1588"/>
          </a:xfrm>
          <a:prstGeom prst="line">
            <a:avLst/>
          </a:prstGeom>
          <a:ln w="76200" cap="flat" cmpd="sng" algn="ctr">
            <a:solidFill>
              <a:srgbClr val="0048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6F2218A-50C7-4309-8589-3266A4E9D661}"/>
              </a:ext>
            </a:extLst>
          </p:cNvPr>
          <p:cNvSpPr/>
          <p:nvPr/>
        </p:nvSpPr>
        <p:spPr>
          <a:xfrm>
            <a:off x="-14103" y="-52828"/>
            <a:ext cx="9144000" cy="56885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560C842-96A5-4C0F-81C1-C20D608AAAB4}"/>
              </a:ext>
            </a:extLst>
          </p:cNvPr>
          <p:cNvSpPr/>
          <p:nvPr/>
        </p:nvSpPr>
        <p:spPr>
          <a:xfrm>
            <a:off x="0" y="-864636"/>
            <a:ext cx="9144000" cy="897624"/>
          </a:xfrm>
          <a:prstGeom prst="rect">
            <a:avLst/>
          </a:prstGeom>
          <a:solidFill>
            <a:srgbClr val="FBCA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26" y="-902045"/>
            <a:ext cx="8025471" cy="9724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National Budget Commitment and Allocation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C3C5922-0D38-44A9-8507-A8E785A74F9E}"/>
              </a:ext>
            </a:extLst>
          </p:cNvPr>
          <p:cNvSpPr/>
          <p:nvPr/>
        </p:nvSpPr>
        <p:spPr>
          <a:xfrm>
            <a:off x="981783" y="496031"/>
            <a:ext cx="1830470" cy="1804138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F38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EC01CCA-A8C7-4213-AECA-36DDF45EB962}"/>
              </a:ext>
            </a:extLst>
          </p:cNvPr>
          <p:cNvSpPr/>
          <p:nvPr/>
        </p:nvSpPr>
        <p:spPr>
          <a:xfrm>
            <a:off x="3768553" y="461771"/>
            <a:ext cx="1829188" cy="1804138"/>
          </a:xfrm>
          <a:prstGeom prst="ellipse">
            <a:avLst/>
          </a:prstGeom>
          <a:solidFill>
            <a:srgbClr val="FFFF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438F5ED-8A67-4A60-8A1B-722148B345CA}"/>
              </a:ext>
            </a:extLst>
          </p:cNvPr>
          <p:cNvSpPr/>
          <p:nvPr/>
        </p:nvSpPr>
        <p:spPr>
          <a:xfrm>
            <a:off x="2296469" y="2791438"/>
            <a:ext cx="1829188" cy="1804138"/>
          </a:xfrm>
          <a:prstGeom prst="ellipse">
            <a:avLst/>
          </a:prstGeom>
          <a:solidFill>
            <a:srgbClr val="0070C0"/>
          </a:solidFill>
          <a:ln w="28575" cmpd="sng">
            <a:solidFill>
              <a:srgbClr val="FDDD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566C46C-C694-4C1D-A74A-90C8C835E431}"/>
              </a:ext>
            </a:extLst>
          </p:cNvPr>
          <p:cNvSpPr/>
          <p:nvPr/>
        </p:nvSpPr>
        <p:spPr>
          <a:xfrm>
            <a:off x="5113203" y="2861487"/>
            <a:ext cx="1830470" cy="1804140"/>
          </a:xfrm>
          <a:prstGeom prst="ellipse">
            <a:avLst/>
          </a:prstGeom>
          <a:solidFill>
            <a:srgbClr val="F3815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20">
            <a:extLst>
              <a:ext uri="{FF2B5EF4-FFF2-40B4-BE49-F238E27FC236}">
                <a16:creationId xmlns="" xmlns:a16="http://schemas.microsoft.com/office/drawing/2014/main" id="{9E40A495-9901-4693-830A-B2BED87D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923" y="592262"/>
            <a:ext cx="1962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21">
            <a:extLst>
              <a:ext uri="{FF2B5EF4-FFF2-40B4-BE49-F238E27FC236}">
                <a16:creationId xmlns="" xmlns:a16="http://schemas.microsoft.com/office/drawing/2014/main" id="{E0A97056-DF63-4E4E-8D0D-1B09DDE9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664454"/>
            <a:ext cx="23784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TextBox 122">
            <a:extLst>
              <a:ext uri="{FF2B5EF4-FFF2-40B4-BE49-F238E27FC236}">
                <a16:creationId xmlns="" xmlns:a16="http://schemas.microsoft.com/office/drawing/2014/main" id="{89094BC1-1337-4499-A693-27011A257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89" y="706676"/>
            <a:ext cx="687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฿</a:t>
            </a:r>
          </a:p>
        </p:txBody>
      </p:sp>
      <p:sp>
        <p:nvSpPr>
          <p:cNvPr id="14" name="TextBox 123">
            <a:extLst>
              <a:ext uri="{FF2B5EF4-FFF2-40B4-BE49-F238E27FC236}">
                <a16:creationId xmlns="" xmlns:a16="http://schemas.microsoft.com/office/drawing/2014/main" id="{BB61E88E-BA1D-4B25-A2C2-98661840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225" y="2878275"/>
            <a:ext cx="1962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</a:p>
        </p:txBody>
      </p:sp>
      <p:sp>
        <p:nvSpPr>
          <p:cNvPr id="15" name="TextBox 124">
            <a:extLst>
              <a:ext uri="{FF2B5EF4-FFF2-40B4-BE49-F238E27FC236}">
                <a16:creationId xmlns="" xmlns:a16="http://schemas.microsoft.com/office/drawing/2014/main" id="{E58AB53B-4D43-4026-844E-61386E43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81" y="3809361"/>
            <a:ext cx="1526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performance targets achieved in FY16 to FY17 </a:t>
            </a:r>
          </a:p>
        </p:txBody>
      </p:sp>
      <p:sp>
        <p:nvSpPr>
          <p:cNvPr id="18" name="TextBox 120">
            <a:extLst>
              <a:ext uri="{FF2B5EF4-FFF2-40B4-BE49-F238E27FC236}">
                <a16:creationId xmlns="" xmlns:a16="http://schemas.microsoft.com/office/drawing/2014/main" id="{86E344DA-B589-47BA-9024-23110752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851" y="1540930"/>
            <a:ext cx="1292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increase in financial support by NHSO from FY16 to FY17 </a:t>
            </a:r>
          </a:p>
        </p:txBody>
      </p:sp>
      <p:sp>
        <p:nvSpPr>
          <p:cNvPr id="21" name="TextBox 120">
            <a:extLst>
              <a:ext uri="{FF2B5EF4-FFF2-40B4-BE49-F238E27FC236}">
                <a16:creationId xmlns="" xmlns:a16="http://schemas.microsoft.com/office/drawing/2014/main" id="{79E8573B-C6DD-4DF3-A68C-C4E1105EA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54" y="1597026"/>
            <a:ext cx="1526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allocated for HIV testing &amp; antiretroviral treatment among KPs</a:t>
            </a:r>
          </a:p>
        </p:txBody>
      </p:sp>
      <p:sp>
        <p:nvSpPr>
          <p:cNvPr id="22" name="TextBox 123">
            <a:extLst>
              <a:ext uri="{FF2B5EF4-FFF2-40B4-BE49-F238E27FC236}">
                <a16:creationId xmlns="" xmlns:a16="http://schemas.microsoft.com/office/drawing/2014/main" id="{E07CD8B3-27D7-44E2-92B9-1886DE8C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936" y="3885666"/>
            <a:ext cx="155219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MSM/TGW outreach support from FY15 to FY17</a:t>
            </a:r>
          </a:p>
        </p:txBody>
      </p:sp>
      <p:sp>
        <p:nvSpPr>
          <p:cNvPr id="23" name="TextBox 124">
            <a:extLst>
              <a:ext uri="{FF2B5EF4-FFF2-40B4-BE49-F238E27FC236}">
                <a16:creationId xmlns="" xmlns:a16="http://schemas.microsoft.com/office/drawing/2014/main" id="{3B59AF08-2DDA-42BD-B32D-CBF25B8C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203" y="2879415"/>
            <a:ext cx="1961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233EA6B-2851-40F2-9096-68D62AB740BB}"/>
              </a:ext>
            </a:extLst>
          </p:cNvPr>
          <p:cNvSpPr/>
          <p:nvPr/>
        </p:nvSpPr>
        <p:spPr>
          <a:xfrm>
            <a:off x="6416983" y="523796"/>
            <a:ext cx="1829188" cy="1804138"/>
          </a:xfrm>
          <a:prstGeom prst="ellipse">
            <a:avLst/>
          </a:prstGeom>
          <a:solidFill>
            <a:srgbClr val="00FF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xtBox 120">
            <a:extLst>
              <a:ext uri="{FF2B5EF4-FFF2-40B4-BE49-F238E27FC236}">
                <a16:creationId xmlns="" xmlns:a16="http://schemas.microsoft.com/office/drawing/2014/main" id="{E096DA46-9C31-49BD-B269-1F1BF365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353" y="593634"/>
            <a:ext cx="1962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TextBox 120">
            <a:extLst>
              <a:ext uri="{FF2B5EF4-FFF2-40B4-BE49-F238E27FC236}">
                <a16:creationId xmlns="" xmlns:a16="http://schemas.microsoft.com/office/drawing/2014/main" id="{D9AA0B84-CEB9-4D5D-94FF-BA8EBB56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936" y="1562400"/>
            <a:ext cx="1292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increase in financial support by NHSO from FY17 to FY18 </a:t>
            </a:r>
          </a:p>
        </p:txBody>
      </p:sp>
    </p:spTree>
    <p:extLst>
      <p:ext uri="{BB962C8B-B14F-4D97-AF65-F5344CB8AC3E}">
        <p14:creationId xmlns:p14="http://schemas.microsoft.com/office/powerpoint/2010/main" val="3416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978B266-FF2A-42B7-8AF5-10B16AA0CD68}"/>
              </a:ext>
            </a:extLst>
          </p:cNvPr>
          <p:cNvSpPr/>
          <p:nvPr/>
        </p:nvSpPr>
        <p:spPr>
          <a:xfrm>
            <a:off x="0" y="767887"/>
            <a:ext cx="9144000" cy="49282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38C230-B274-4B5A-9000-E4BFCF0C58AD}"/>
              </a:ext>
            </a:extLst>
          </p:cNvPr>
          <p:cNvSpPr/>
          <p:nvPr/>
        </p:nvSpPr>
        <p:spPr>
          <a:xfrm>
            <a:off x="0" y="-19465"/>
            <a:ext cx="5264539" cy="809646"/>
          </a:xfrm>
          <a:prstGeom prst="rect">
            <a:avLst/>
          </a:prstGeom>
          <a:solidFill>
            <a:srgbClr val="F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37DE67-5E82-4744-B5E9-28F015F6CE7E}"/>
              </a:ext>
            </a:extLst>
          </p:cNvPr>
          <p:cNvSpPr/>
          <p:nvPr/>
        </p:nvSpPr>
        <p:spPr>
          <a:xfrm>
            <a:off x="4165078" y="41471"/>
            <a:ext cx="4978922" cy="748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16">
            <a:extLst>
              <a:ext uri="{FF2B5EF4-FFF2-40B4-BE49-F238E27FC236}">
                <a16:creationId xmlns="" xmlns:a16="http://schemas.microsoft.com/office/drawing/2014/main" id="{FAC11608-D0D7-4D1B-97FB-DA3E80C1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26" y="41471"/>
            <a:ext cx="4189304" cy="707886"/>
          </a:xfrm>
          <a:prstGeom prst="rect">
            <a:avLst/>
          </a:prstGeom>
          <a:solidFill>
            <a:srgbClr val="F3E7B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195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F482E0E0-272C-459D-8964-52EFAE90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222" y="84479"/>
            <a:ext cx="2371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95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funds were provided to CSOs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21EC99D-6029-4708-A020-4DDC36B681B1}"/>
              </a:ext>
            </a:extLst>
          </p:cNvPr>
          <p:cNvCxnSpPr>
            <a:cxnSpLocks/>
          </p:cNvCxnSpPr>
          <p:nvPr/>
        </p:nvCxnSpPr>
        <p:spPr>
          <a:xfrm>
            <a:off x="1933591" y="2152264"/>
            <a:ext cx="0" cy="3302758"/>
          </a:xfrm>
          <a:prstGeom prst="line">
            <a:avLst/>
          </a:prstGeom>
          <a:ln>
            <a:solidFill>
              <a:srgbClr val="F38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9AA50844-8336-4FD0-B4E9-459E51A99623}"/>
              </a:ext>
            </a:extLst>
          </p:cNvPr>
          <p:cNvSpPr/>
          <p:nvPr/>
        </p:nvSpPr>
        <p:spPr>
          <a:xfrm>
            <a:off x="79254" y="1076831"/>
            <a:ext cx="3917945" cy="740023"/>
          </a:xfrm>
          <a:prstGeom prst="roundRect">
            <a:avLst/>
          </a:prstGeom>
          <a:solidFill>
            <a:srgbClr val="F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Planned Actions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75E02A2-44DD-4331-B6CE-5D0CAA5ACD32}"/>
              </a:ext>
            </a:extLst>
          </p:cNvPr>
          <p:cNvSpPr/>
          <p:nvPr/>
        </p:nvSpPr>
        <p:spPr>
          <a:xfrm>
            <a:off x="0" y="-856153"/>
            <a:ext cx="9146238" cy="897624"/>
          </a:xfrm>
          <a:prstGeom prst="rect">
            <a:avLst/>
          </a:prstGeom>
          <a:solidFill>
            <a:srgbClr val="FBCA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655D2B53-F875-4EA9-A24C-4FA8951857EA}"/>
              </a:ext>
            </a:extLst>
          </p:cNvPr>
          <p:cNvSpPr txBox="1">
            <a:spLocks/>
          </p:cNvSpPr>
          <p:nvPr/>
        </p:nvSpPr>
        <p:spPr>
          <a:xfrm>
            <a:off x="661329" y="-887962"/>
            <a:ext cx="8025471" cy="972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National Budget Allocation FY 18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116">
            <a:extLst>
              <a:ext uri="{FF2B5EF4-FFF2-40B4-BE49-F238E27FC236}">
                <a16:creationId xmlns="" xmlns:a16="http://schemas.microsoft.com/office/drawing/2014/main" id="{B8DB3347-6C7B-460A-8D18-44C1001A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405" y="-583"/>
            <a:ext cx="3917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="" xmlns:a16="http://schemas.microsoft.com/office/drawing/2014/main" id="{83AE7EDE-F4B7-487B-86FF-89D5BE01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576" y="53505"/>
            <a:ext cx="342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were provided to hospitals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17CE04B5-5D87-4480-ADF3-63847FD2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00" y="2110120"/>
            <a:ext cx="1349923" cy="22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funding and funding options for CSOs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ECFA219-9935-4409-9E59-D7907B910C39}"/>
              </a:ext>
            </a:extLst>
          </p:cNvPr>
          <p:cNvCxnSpPr>
            <a:cxnSpLocks/>
          </p:cNvCxnSpPr>
          <p:nvPr/>
        </p:nvCxnSpPr>
        <p:spPr>
          <a:xfrm>
            <a:off x="3767491" y="2169994"/>
            <a:ext cx="0" cy="3285028"/>
          </a:xfrm>
          <a:prstGeom prst="line">
            <a:avLst/>
          </a:prstGeom>
          <a:ln>
            <a:solidFill>
              <a:srgbClr val="F38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E7B1926-D4C1-4CC4-B2D3-B8E6C351C16D}"/>
              </a:ext>
            </a:extLst>
          </p:cNvPr>
          <p:cNvCxnSpPr>
            <a:cxnSpLocks/>
          </p:cNvCxnSpPr>
          <p:nvPr/>
        </p:nvCxnSpPr>
        <p:spPr>
          <a:xfrm>
            <a:off x="6322119" y="2169994"/>
            <a:ext cx="0" cy="3285028"/>
          </a:xfrm>
          <a:prstGeom prst="line">
            <a:avLst/>
          </a:prstGeom>
          <a:ln>
            <a:solidFill>
              <a:srgbClr val="F381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17">
            <a:extLst>
              <a:ext uri="{FF2B5EF4-FFF2-40B4-BE49-F238E27FC236}">
                <a16:creationId xmlns="" xmlns:a16="http://schemas.microsoft.com/office/drawing/2014/main" id="{5FE3C246-8AC6-4F92-B4BD-97F7175A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264" y="2129393"/>
            <a:ext cx="1766731" cy="19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and streamline funding management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56670F2D-B2AA-400E-84B1-4B8727B1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488" y="2185344"/>
            <a:ext cx="2415639" cy="26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certification entities and systems to ensure organizational and service capacity of CSOs 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="" xmlns:a16="http://schemas.microsoft.com/office/drawing/2014/main" id="{F947D5AE-D484-4B61-B7ED-5352B7A1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37" y="2134830"/>
            <a:ext cx="2903025" cy="30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unit costs reflect operational costs of CSOs to ensure the sustainability of CSOs’ involvement in HIV service provision to KPs</a:t>
            </a:r>
          </a:p>
        </p:txBody>
      </p:sp>
    </p:spTree>
    <p:extLst>
      <p:ext uri="{BB962C8B-B14F-4D97-AF65-F5344CB8AC3E}">
        <p14:creationId xmlns:p14="http://schemas.microsoft.com/office/powerpoint/2010/main" val="3774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HI 360 - 2015 A">
      <a:dk1>
        <a:srgbClr val="3B352F"/>
      </a:dk1>
      <a:lt1>
        <a:sysClr val="window" lastClr="FFFFFF"/>
      </a:lt1>
      <a:dk2>
        <a:srgbClr val="006595"/>
      </a:dk2>
      <a:lt2>
        <a:srgbClr val="D2CCB8"/>
      </a:lt2>
      <a:accent1>
        <a:srgbClr val="02B7EA"/>
      </a:accent1>
      <a:accent2>
        <a:srgbClr val="F37421"/>
      </a:accent2>
      <a:accent3>
        <a:srgbClr val="AFBD21"/>
      </a:accent3>
      <a:accent4>
        <a:srgbClr val="4A2256"/>
      </a:accent4>
      <a:accent5>
        <a:srgbClr val="F8981D"/>
      </a:accent5>
      <a:accent6>
        <a:srgbClr val="E04726"/>
      </a:accent6>
      <a:hlink>
        <a:srgbClr val="02B7EA"/>
      </a:hlink>
      <a:folHlink>
        <a:srgbClr val="0065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79ECE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651CE15D90B49A798CC9FEB3E7F83" ma:contentTypeVersion="7" ma:contentTypeDescription="Create a new document." ma:contentTypeScope="" ma:versionID="990df349c320ca143d4a5e693d4a6ba1">
  <xsd:schema xmlns:xsd="http://www.w3.org/2001/XMLSchema" xmlns:xs="http://www.w3.org/2001/XMLSchema" xmlns:p="http://schemas.microsoft.com/office/2006/metadata/properties" xmlns:ns2="09fb0072-06bb-4e9f-aa1a-8d878b46a9a9" xmlns:ns3="325ef28c-512e-4859-987c-648033c541f7" targetNamespace="http://schemas.microsoft.com/office/2006/metadata/properties" ma:root="true" ma:fieldsID="8a64ef3b4480989bb284e103b8f76a40" ns2:_="" ns3:_="">
    <xsd:import namespace="09fb0072-06bb-4e9f-aa1a-8d878b46a9a9"/>
    <xsd:import namespace="325ef28c-512e-4859-987c-648033c541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0072-06bb-4e9f-aa1a-8d878b46a9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ef28c-512e-4859-987c-648033c541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fb0072-06bb-4e9f-aa1a-8d878b46a9a9">
      <UserInfo>
        <DisplayName>John Macom</DisplayName>
        <AccountId>113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968BF5-E1BB-4532-8703-B2C178DBA7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2285F-EA37-4C18-B443-973A1692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b0072-06bb-4e9f-aa1a-8d878b46a9a9"/>
    <ds:schemaRef ds:uri="325ef28c-512e-4859-987c-648033c54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9C96B-B657-49F1-9534-27278B74177A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09fb0072-06bb-4e9f-aa1a-8d878b46a9a9"/>
    <ds:schemaRef ds:uri="http://purl.org/dc/elements/1.1/"/>
    <ds:schemaRef ds:uri="http://schemas.microsoft.com/office/2006/documentManagement/types"/>
    <ds:schemaRef ds:uri="325ef28c-512e-4859-987c-648033c541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159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Cordia New</vt:lpstr>
      <vt:lpstr>Courier New</vt:lpstr>
      <vt:lpstr>Office Theme</vt:lpstr>
      <vt:lpstr>Increased domestic financing of  key population-led health services (KP-LHS)</vt:lpstr>
      <vt:lpstr>National Budget Commitment and Allocation</vt:lpstr>
      <vt:lpstr>PowerPoint Presentation</vt:lpstr>
    </vt:vector>
  </TitlesOfParts>
  <Company>FHI 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Garcia</dc:creator>
  <cp:lastModifiedBy>Saal</cp:lastModifiedBy>
  <cp:revision>69</cp:revision>
  <dcterms:created xsi:type="dcterms:W3CDTF">2015-11-09T17:17:34Z</dcterms:created>
  <dcterms:modified xsi:type="dcterms:W3CDTF">2018-07-26T08:26:36Z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0x010100138651CE15D90B49A798CC9FEB3E7F83</vt:lpwstr>
  </property>
</Properties>
</file>